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197"/>
  </p:normalViewPr>
  <p:slideViewPr>
    <p:cSldViewPr snapToGrid="0">
      <p:cViewPr varScale="1">
        <p:scale>
          <a:sx n="121" d="100"/>
          <a:sy n="121" d="100"/>
        </p:scale>
        <p:origin x="160"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7131-AFAE-1AB5-B334-F3B196B016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745CAE-7E9C-15F3-B63A-E621D1125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D4E9FB-6D59-9FC0-6719-95E06B310D60}"/>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91F313C5-0C6F-7F1C-8CB9-129BE586DF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CED52-9214-1C9C-6DD4-E1CC15F151E3}"/>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330493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0EA8E-D880-8104-5F52-E37EE1FF3C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381D90-D878-0C33-E82F-AC95D637AC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95343-3EC8-97B9-C317-D8F7384C408D}"/>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C148ACD7-E08A-5F74-FF1E-11A6AD29E6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53185-FACA-298F-B5C7-D383300F16BE}"/>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2279089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85568A-B9F9-E0D6-7C41-43FBAF4C56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B7494B-6D15-312C-9F1A-33E902E24A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3A7E93-BFF3-DFFC-9D61-80E55E633AF5}"/>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48AC8928-249E-EFAB-8477-121F079CE2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32C41-7DB4-1365-14C4-F1678326B2D4}"/>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337707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ED048-6D42-B117-5000-BC78A7BB3F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14332-4660-A552-D798-7B11987ACD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ECFF2B-1FB3-9D61-1437-CCDC2E8EAD11}"/>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6E018E27-8614-31E5-7DC6-23EC2803A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71794F-91E7-B372-5CDA-B26C4CEE5CF0}"/>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39636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A4A9-AB1D-3A44-D27F-C6EF4A207E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F4A402-9A76-6B02-488C-72E62EB320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F1870-D0FF-15D5-0405-D16145AED381}"/>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FEF5AA0E-3A7C-BDFD-027D-53FD1DAFF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4E218-504C-284A-4D88-C4376EEBE8A1}"/>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402771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ABAE-8A4A-6212-DA42-A80B0621F5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C6A56A-E489-8810-0B50-6EFC3FAA7A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59723D-9715-0091-0F2A-7B293A7788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313D8B-FE6A-E99B-24FA-C4255227261F}"/>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6" name="Footer Placeholder 5">
            <a:extLst>
              <a:ext uri="{FF2B5EF4-FFF2-40B4-BE49-F238E27FC236}">
                <a16:creationId xmlns:a16="http://schemas.microsoft.com/office/drawing/2014/main" id="{D8D54A0A-C8CD-F8E6-903E-B2C9A6C95F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96444-45CB-0268-BAC3-C09D4A020264}"/>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113311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A9FE5-302C-EFAE-8C7E-3387083577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172C6D-C2B9-294D-55C6-EC80D27BA5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00216F-1F12-DA0A-EFCF-6DD3CBE681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1A41E5-0470-8E80-E766-D19B45BD2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FC6BCD-BCA1-D059-8B68-93A454A0A5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28B0C-833E-C36A-47B9-0174CF0C71C3}"/>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8" name="Footer Placeholder 7">
            <a:extLst>
              <a:ext uri="{FF2B5EF4-FFF2-40B4-BE49-F238E27FC236}">
                <a16:creationId xmlns:a16="http://schemas.microsoft.com/office/drawing/2014/main" id="{228B526B-FE4E-0F73-1AD9-C1FA6AD655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129CB4-EC7A-8418-8E3E-95844C7E7670}"/>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405713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E96E-FF3F-227C-50C2-E7B43105E3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F56A11-6EDC-5343-E03C-C6B78955AD7D}"/>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4" name="Footer Placeholder 3">
            <a:extLst>
              <a:ext uri="{FF2B5EF4-FFF2-40B4-BE49-F238E27FC236}">
                <a16:creationId xmlns:a16="http://schemas.microsoft.com/office/drawing/2014/main" id="{19121EEC-C20D-7E08-99DC-6900C70528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6A8ECC-677D-F85C-335C-17081D304BB3}"/>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156030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F81DDF-02BF-28A1-B9D4-4178CB36CE1A}"/>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3" name="Footer Placeholder 2">
            <a:extLst>
              <a:ext uri="{FF2B5EF4-FFF2-40B4-BE49-F238E27FC236}">
                <a16:creationId xmlns:a16="http://schemas.microsoft.com/office/drawing/2014/main" id="{8E859F07-64CE-78D7-4CA3-841B00519B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BBB569-5337-E42A-D59D-3911E2AC991B}"/>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44752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E9E5-C827-1A20-E05D-F4EAE7E71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4C9F71-B682-1E84-9B48-1B86334098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E4640E-C4D8-84B5-D2A6-C96DEC86A7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B995B9-1ACC-A0C4-7D11-E127FD67A605}"/>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6" name="Footer Placeholder 5">
            <a:extLst>
              <a:ext uri="{FF2B5EF4-FFF2-40B4-BE49-F238E27FC236}">
                <a16:creationId xmlns:a16="http://schemas.microsoft.com/office/drawing/2014/main" id="{0BC8E100-94E6-7FB1-5CD2-D9CF63A2F8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52F120-DA35-A6B7-A79F-AC2C8D832E60}"/>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57970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B0BD-7662-F504-BFF6-47B4542B6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20976F-1DEA-FAEF-528E-C2B386005C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1B87F3-2702-EE6C-A392-6C9B8044C5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DBC170-535A-D872-77FF-29EBD4C324DB}"/>
              </a:ext>
            </a:extLst>
          </p:cNvPr>
          <p:cNvSpPr>
            <a:spLocks noGrp="1"/>
          </p:cNvSpPr>
          <p:nvPr>
            <p:ph type="dt" sz="half" idx="10"/>
          </p:nvPr>
        </p:nvSpPr>
        <p:spPr/>
        <p:txBody>
          <a:bodyPr/>
          <a:lstStyle/>
          <a:p>
            <a:fld id="{B3A98588-AABA-2745-A612-2C83B6D004E3}" type="datetimeFigureOut">
              <a:rPr lang="en-US" smtClean="0"/>
              <a:t>12/19/22</a:t>
            </a:fld>
            <a:endParaRPr lang="en-US"/>
          </a:p>
        </p:txBody>
      </p:sp>
      <p:sp>
        <p:nvSpPr>
          <p:cNvPr id="6" name="Footer Placeholder 5">
            <a:extLst>
              <a:ext uri="{FF2B5EF4-FFF2-40B4-BE49-F238E27FC236}">
                <a16:creationId xmlns:a16="http://schemas.microsoft.com/office/drawing/2014/main" id="{21CBB13E-5418-5CA4-55BA-944AE642DC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0DE8DC-D35B-1C17-7B81-564F04AACEDD}"/>
              </a:ext>
            </a:extLst>
          </p:cNvPr>
          <p:cNvSpPr>
            <a:spLocks noGrp="1"/>
          </p:cNvSpPr>
          <p:nvPr>
            <p:ph type="sldNum" sz="quarter" idx="12"/>
          </p:nvPr>
        </p:nvSpPr>
        <p:spPr/>
        <p:txBody>
          <a:bodyPr/>
          <a:lstStyle/>
          <a:p>
            <a:fld id="{7EC1C499-9CAA-9840-87E3-E5E2AD7F3CCD}" type="slidenum">
              <a:rPr lang="en-US" smtClean="0"/>
              <a:t>‹#›</a:t>
            </a:fld>
            <a:endParaRPr lang="en-US"/>
          </a:p>
        </p:txBody>
      </p:sp>
    </p:spTree>
    <p:extLst>
      <p:ext uri="{BB962C8B-B14F-4D97-AF65-F5344CB8AC3E}">
        <p14:creationId xmlns:p14="http://schemas.microsoft.com/office/powerpoint/2010/main" val="287335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5EEB70-FC21-178E-135E-835A58351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89D4DC-FC66-4C7E-84EB-2FF1C0616D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317755-4E46-99EE-95C1-9A2C4F380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98588-AABA-2745-A612-2C83B6D004E3}" type="datetimeFigureOut">
              <a:rPr lang="en-US" smtClean="0"/>
              <a:t>12/19/22</a:t>
            </a:fld>
            <a:endParaRPr lang="en-US"/>
          </a:p>
        </p:txBody>
      </p:sp>
      <p:sp>
        <p:nvSpPr>
          <p:cNvPr id="5" name="Footer Placeholder 4">
            <a:extLst>
              <a:ext uri="{FF2B5EF4-FFF2-40B4-BE49-F238E27FC236}">
                <a16:creationId xmlns:a16="http://schemas.microsoft.com/office/drawing/2014/main" id="{2D16DA99-FF6C-017D-E795-ECCD96DB89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26A1BB-543C-1DA7-912C-81D55FE0DF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1C499-9CAA-9840-87E3-E5E2AD7F3CCD}" type="slidenum">
              <a:rPr lang="en-US" smtClean="0"/>
              <a:t>‹#›</a:t>
            </a:fld>
            <a:endParaRPr lang="en-US"/>
          </a:p>
        </p:txBody>
      </p:sp>
    </p:spTree>
    <p:extLst>
      <p:ext uri="{BB962C8B-B14F-4D97-AF65-F5344CB8AC3E}">
        <p14:creationId xmlns:p14="http://schemas.microsoft.com/office/powerpoint/2010/main" val="3046075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7" name="Title 1">
            <a:extLst>
              <a:ext uri="{FF2B5EF4-FFF2-40B4-BE49-F238E27FC236}">
                <a16:creationId xmlns:a16="http://schemas.microsoft.com/office/drawing/2014/main" id="{E872C37F-CA49-7CBC-B626-F422A95D6BA5}"/>
              </a:ext>
            </a:extLst>
          </p:cNvPr>
          <p:cNvSpPr>
            <a:spLocks noGrp="1"/>
          </p:cNvSpPr>
          <p:nvPr>
            <p:ph type="ctrTitle"/>
          </p:nvPr>
        </p:nvSpPr>
        <p:spPr>
          <a:xfrm>
            <a:off x="1805286" y="1704160"/>
            <a:ext cx="9144000" cy="2387600"/>
          </a:xfrm>
        </p:spPr>
        <p:txBody>
          <a:bodyPr/>
          <a:lstStyle/>
          <a:p>
            <a:pPr algn="ctr"/>
            <a:r>
              <a:rPr lang="en-US" sz="3200" dirty="0">
                <a:solidFill>
                  <a:schemeClr val="tx1"/>
                </a:solidFill>
              </a:rPr>
              <a:t>Title of Project</a:t>
            </a:r>
          </a:p>
        </p:txBody>
      </p:sp>
    </p:spTree>
    <p:extLst>
      <p:ext uri="{BB962C8B-B14F-4D97-AF65-F5344CB8AC3E}">
        <p14:creationId xmlns:p14="http://schemas.microsoft.com/office/powerpoint/2010/main" val="185677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9" name="Text Box 2">
            <a:extLst>
              <a:ext uri="{FF2B5EF4-FFF2-40B4-BE49-F238E27FC236}">
                <a16:creationId xmlns:a16="http://schemas.microsoft.com/office/drawing/2014/main" id="{121539EB-1E27-E98B-D5D6-9AE4DBEE375C}"/>
              </a:ext>
            </a:extLst>
          </p:cNvPr>
          <p:cNvSpPr txBox="1">
            <a:spLocks noChangeArrowheads="1"/>
          </p:cNvSpPr>
          <p:nvPr/>
        </p:nvSpPr>
        <p:spPr bwMode="auto">
          <a:xfrm>
            <a:off x="1071562" y="1304191"/>
            <a:ext cx="4267200"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Problem Statement:</a:t>
            </a:r>
            <a:endPar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What is the customer’s defect/unhappy with product/process/service received?  This needs to be complete and detailed.  Who is the customer, What is the problem, Where is it happening, and how bad is it (DPPM or DPMO)?  Do not include solutions, conclusions or causes.  Also include project selection method from project title page.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Nb: This </a:t>
            </a:r>
            <a:r>
              <a:rPr lang="en-US" altLang="en-US" sz="1300" dirty="0">
                <a:solidFill>
                  <a:prstClr val="black"/>
                </a:solidFill>
                <a:latin typeface="Times New Roman" panose="02020603050405020304" pitchFamily="18" charset="0"/>
                <a:cs typeface="Times New Roman" panose="02020603050405020304" pitchFamily="18" charset="0"/>
              </a:rPr>
              <a:t>may</a:t>
            </a: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require redrafting based on data gathered. (</a:t>
            </a:r>
            <a:r>
              <a:rPr kumimoji="0" lang="en-US" altLang="en-US" sz="13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eg.</a:t>
            </a: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Scrap; Pareto top issues, initial sampling plan data review, </a:t>
            </a:r>
            <a:r>
              <a:rPr kumimoji="0" lang="en-US" altLang="en-US" sz="13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etc</a:t>
            </a: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lvl="0">
              <a:defRPr/>
            </a:pPr>
            <a:r>
              <a:rPr lang="en-US" altLang="en-US" sz="1300" b="1" u="sng" dirty="0">
                <a:solidFill>
                  <a:prstClr val="black"/>
                </a:solidFill>
                <a:latin typeface="Times New Roman" panose="02020603050405020304" pitchFamily="18" charset="0"/>
                <a:cs typeface="Times New Roman" panose="02020603050405020304" pitchFamily="18" charset="0"/>
              </a:rPr>
              <a:t>Team:</a:t>
            </a:r>
            <a:endParaRPr lang="en-US" altLang="en-US" sz="1300" dirty="0">
              <a:solidFill>
                <a:prstClr val="black"/>
              </a:solidFill>
              <a:latin typeface="Times New Roman" panose="02020603050405020304" pitchFamily="18" charset="0"/>
              <a:cs typeface="Times New Roman" panose="02020603050405020304" pitchFamily="18" charset="0"/>
            </a:endParaRPr>
          </a:p>
          <a:p>
            <a:pPr lvl="0">
              <a:defRPr/>
            </a:pPr>
            <a:r>
              <a:rPr lang="en-US" altLang="en-US" sz="1300" dirty="0">
                <a:solidFill>
                  <a:prstClr val="black"/>
                </a:solidFill>
                <a:latin typeface="Times New Roman" panose="02020603050405020304" pitchFamily="18" charset="0"/>
                <a:cs typeface="Times New Roman" panose="02020603050405020304" pitchFamily="18" charset="0"/>
              </a:rPr>
              <a:t>Process Owner:</a:t>
            </a:r>
          </a:p>
          <a:p>
            <a:pPr lvl="0">
              <a:defRPr/>
            </a:pPr>
            <a:r>
              <a:rPr lang="en-US" altLang="en-US" sz="1300" dirty="0">
                <a:solidFill>
                  <a:prstClr val="black"/>
                </a:solidFill>
                <a:latin typeface="Times New Roman" panose="02020603050405020304" pitchFamily="18" charset="0"/>
                <a:cs typeface="Times New Roman" panose="02020603050405020304" pitchFamily="18" charset="0"/>
              </a:rPr>
              <a:t>Team Members: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Customer(s):</a:t>
            </a:r>
            <a:endPar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List External or Internal customers or both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Critical </a:t>
            </a:r>
            <a:r>
              <a:rPr kumimoji="0" lang="en-US" altLang="en-US" sz="1300" b="1" i="0" u="sng"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To’s</a:t>
            </a:r>
            <a:r>
              <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(Ideal Process, Product, Service for the defect in the problem statement)</a:t>
            </a:r>
            <a:endPar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CTDelivery</a:t>
            </a:r>
            <a:r>
              <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CTQualtiy</a:t>
            </a:r>
            <a:r>
              <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CTCost</a:t>
            </a:r>
            <a:r>
              <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CTXtra</a:t>
            </a:r>
            <a:r>
              <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Defect Definition or Project Measurement:</a:t>
            </a:r>
            <a:endParaRPr kumimoji="0" lang="en-US" altLang="en-US" sz="13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13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Unit of customer nonconformance.  How is the defect in the problem statement measured?  List equation used  to calculate capability on the top right hand side of this page.  If using defects calculate  DPMO if using defectives calculate DPPM.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300"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10" name="Text Box 3">
            <a:extLst>
              <a:ext uri="{FF2B5EF4-FFF2-40B4-BE49-F238E27FC236}">
                <a16:creationId xmlns:a16="http://schemas.microsoft.com/office/drawing/2014/main" id="{93DE4B38-4A31-B909-81F9-BB98A78856D6}"/>
              </a:ext>
            </a:extLst>
          </p:cNvPr>
          <p:cNvSpPr txBox="1">
            <a:spLocks noChangeArrowheads="1"/>
          </p:cNvSpPr>
          <p:nvPr/>
        </p:nvSpPr>
        <p:spPr bwMode="auto">
          <a:xfrm>
            <a:off x="5716100" y="1570891"/>
            <a:ext cx="4566138"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lvl="0">
              <a:defRPr/>
            </a:pPr>
            <a:r>
              <a:rPr lang="en-US" altLang="en-US" sz="1300" b="1" u="sng" dirty="0">
                <a:solidFill>
                  <a:prstClr val="black"/>
                </a:solidFill>
                <a:latin typeface="Times New Roman" panose="02020603050405020304" pitchFamily="18" charset="0"/>
                <a:cs typeface="Times New Roman" panose="02020603050405020304" pitchFamily="18" charset="0"/>
              </a:rPr>
              <a:t>Project Objective:</a:t>
            </a:r>
            <a:endParaRPr lang="en-US" altLang="en-US" sz="1300" b="1" dirty="0">
              <a:solidFill>
                <a:prstClr val="black"/>
              </a:solidFill>
              <a:latin typeface="Times New Roman" panose="02020603050405020304" pitchFamily="18" charset="0"/>
              <a:cs typeface="Times New Roman" panose="02020603050405020304" pitchFamily="18" charset="0"/>
            </a:endParaRPr>
          </a:p>
          <a:p>
            <a:pPr lvl="0">
              <a:defRPr/>
            </a:pPr>
            <a:r>
              <a:rPr lang="en-US" altLang="en-US" sz="1300" dirty="0">
                <a:solidFill>
                  <a:prstClr val="black"/>
                </a:solidFill>
                <a:latin typeface="Times New Roman" panose="02020603050405020304" pitchFamily="18" charset="0"/>
                <a:cs typeface="Times New Roman" panose="02020603050405020304" pitchFamily="18" charset="0"/>
              </a:rPr>
              <a:t>1) Identify major causes of nonconformance(s).</a:t>
            </a:r>
          </a:p>
          <a:p>
            <a:pPr lvl="0">
              <a:defRPr/>
            </a:pPr>
            <a:r>
              <a:rPr lang="en-US" altLang="en-US" sz="1300" dirty="0">
                <a:solidFill>
                  <a:prstClr val="black"/>
                </a:solidFill>
                <a:latin typeface="Times New Roman" panose="02020603050405020304" pitchFamily="18" charset="0"/>
                <a:cs typeface="Times New Roman" panose="02020603050405020304" pitchFamily="18" charset="0"/>
              </a:rPr>
              <a:t>2) Identify optimal outcome of the project at its conclusion</a:t>
            </a:r>
          </a:p>
          <a:p>
            <a:r>
              <a:rPr lang="en-US" altLang="en-US" sz="1300" b="1" u="sng" dirty="0">
                <a:latin typeface="Times New Roman" panose="02020603050405020304" pitchFamily="18" charset="0"/>
                <a:cs typeface="Times New Roman" panose="02020603050405020304" pitchFamily="18" charset="0"/>
              </a:rPr>
              <a:t>Capability:</a:t>
            </a:r>
            <a:endParaRPr lang="en-US" altLang="en-US" sz="1300" b="1" dirty="0">
              <a:latin typeface="Times New Roman" panose="02020603050405020304" pitchFamily="18" charset="0"/>
              <a:cs typeface="Times New Roman" panose="02020603050405020304" pitchFamily="18" charset="0"/>
            </a:endParaRPr>
          </a:p>
          <a:p>
            <a:r>
              <a:rPr lang="en-US" altLang="en-US" sz="1300" b="1" dirty="0">
                <a:solidFill>
                  <a:srgbClr val="110450"/>
                </a:solidFill>
                <a:latin typeface="Times New Roman" panose="02020603050405020304" pitchFamily="18" charset="0"/>
                <a:cs typeface="Times New Roman" panose="02020603050405020304" pitchFamily="18" charset="0"/>
              </a:rPr>
              <a:t>Current	Eff%=  	DPMO = 		RTY</a:t>
            </a:r>
          </a:p>
          <a:p>
            <a:r>
              <a:rPr lang="en-US" altLang="en-US" sz="1300" b="1" dirty="0">
                <a:latin typeface="Times New Roman" panose="02020603050405020304" pitchFamily="18" charset="0"/>
                <a:cs typeface="Times New Roman" panose="02020603050405020304" pitchFamily="18" charset="0"/>
              </a:rPr>
              <a:t>Goal:	    	</a:t>
            </a:r>
            <a:r>
              <a:rPr lang="en-US" altLang="en-US" sz="1300" b="1" dirty="0">
                <a:solidFill>
                  <a:srgbClr val="110450"/>
                </a:solidFill>
                <a:latin typeface="Times New Roman" panose="02020603050405020304" pitchFamily="18" charset="0"/>
                <a:cs typeface="Times New Roman" panose="02020603050405020304" pitchFamily="18" charset="0"/>
              </a:rPr>
              <a:t>Eff%=</a:t>
            </a:r>
            <a:r>
              <a:rPr lang="en-US" altLang="en-US" sz="1300" b="1" dirty="0">
                <a:latin typeface="Times New Roman" panose="02020603050405020304" pitchFamily="18" charset="0"/>
                <a:cs typeface="Times New Roman" panose="02020603050405020304" pitchFamily="18" charset="0"/>
              </a:rPr>
              <a:t>	DPMO=   or     	RTY</a:t>
            </a:r>
          </a:p>
          <a:p>
            <a:r>
              <a:rPr lang="en-US" altLang="en-US" sz="1300" b="1" dirty="0">
                <a:solidFill>
                  <a:schemeClr val="accent2"/>
                </a:solidFill>
                <a:latin typeface="Times New Roman" panose="02020603050405020304" pitchFamily="18" charset="0"/>
                <a:cs typeface="Times New Roman" panose="02020603050405020304" pitchFamily="18" charset="0"/>
              </a:rPr>
              <a:t>Improved: 	</a:t>
            </a:r>
            <a:r>
              <a:rPr lang="en-US" altLang="en-US" sz="1300" b="1" dirty="0">
                <a:solidFill>
                  <a:srgbClr val="110450"/>
                </a:solidFill>
                <a:latin typeface="Times New Roman" panose="02020603050405020304" pitchFamily="18" charset="0"/>
                <a:cs typeface="Times New Roman" panose="02020603050405020304" pitchFamily="18" charset="0"/>
              </a:rPr>
              <a:t>Eff%=</a:t>
            </a:r>
            <a:r>
              <a:rPr lang="en-US" altLang="en-US" sz="1300" b="1" dirty="0">
                <a:solidFill>
                  <a:schemeClr val="accent2"/>
                </a:solidFill>
                <a:latin typeface="Times New Roman" panose="02020603050405020304" pitchFamily="18" charset="0"/>
                <a:cs typeface="Times New Roman" panose="02020603050405020304" pitchFamily="18" charset="0"/>
              </a:rPr>
              <a:t>   	DPMO= 		RTY</a:t>
            </a:r>
          </a:p>
          <a:p>
            <a:r>
              <a:rPr lang="en-US" altLang="en-US" sz="1300" b="1" u="sng" dirty="0">
                <a:latin typeface="Times New Roman" panose="02020603050405020304" pitchFamily="18" charset="0"/>
                <a:cs typeface="Times New Roman" panose="02020603050405020304" pitchFamily="18" charset="0"/>
              </a:rPr>
              <a:t>Benefits:</a:t>
            </a:r>
          </a:p>
          <a:p>
            <a:r>
              <a:rPr lang="en-US" altLang="en-US" sz="1300" dirty="0">
                <a:latin typeface="Times New Roman" panose="02020603050405020304" pitchFamily="18" charset="0"/>
                <a:cs typeface="Times New Roman" panose="02020603050405020304" pitchFamily="18" charset="0"/>
              </a:rPr>
              <a:t>CTD = reduced WIP, Inventory etc.</a:t>
            </a:r>
          </a:p>
          <a:p>
            <a:r>
              <a:rPr lang="en-US" altLang="en-US" sz="1300" dirty="0">
                <a:latin typeface="Times New Roman" panose="02020603050405020304" pitchFamily="18" charset="0"/>
                <a:cs typeface="Times New Roman" panose="02020603050405020304" pitchFamily="18" charset="0"/>
              </a:rPr>
              <a:t>CTQ = Product performs/meets expectations</a:t>
            </a:r>
          </a:p>
          <a:p>
            <a:r>
              <a:rPr lang="en-US" altLang="en-US" sz="1300" dirty="0">
                <a:latin typeface="Times New Roman" panose="02020603050405020304" pitchFamily="18" charset="0"/>
                <a:cs typeface="Times New Roman" panose="02020603050405020304" pitchFamily="18" charset="0"/>
              </a:rPr>
              <a:t>CTC = Reduce rework/replacement cost</a:t>
            </a:r>
          </a:p>
          <a:p>
            <a:r>
              <a:rPr lang="en-US" altLang="en-US" sz="1300" dirty="0">
                <a:latin typeface="Times New Roman" panose="02020603050405020304" pitchFamily="18" charset="0"/>
                <a:cs typeface="Times New Roman" panose="02020603050405020304" pitchFamily="18" charset="0"/>
              </a:rPr>
              <a:t>             Financial Benefit (If any)</a:t>
            </a:r>
          </a:p>
          <a:p>
            <a:r>
              <a:rPr lang="en-US" altLang="en-US" sz="1300" dirty="0">
                <a:latin typeface="Times New Roman" panose="02020603050405020304" pitchFamily="18" charset="0"/>
                <a:cs typeface="Times New Roman" panose="02020603050405020304" pitchFamily="18" charset="0"/>
              </a:rPr>
              <a:t>CTX = Reduction in motion, improved safety, less environmental impact, etc.</a:t>
            </a:r>
          </a:p>
          <a:p>
            <a:r>
              <a:rPr lang="en-US" altLang="en-US" sz="1300" b="1" u="sng" dirty="0">
                <a:latin typeface="Times New Roman" panose="02020603050405020304" pitchFamily="18" charset="0"/>
                <a:cs typeface="Times New Roman" panose="02020603050405020304" pitchFamily="18" charset="0"/>
              </a:rPr>
              <a:t>To Do’s: (Initial)</a:t>
            </a:r>
          </a:p>
          <a:p>
            <a:pPr>
              <a:buFontTx/>
              <a:buChar char="•"/>
            </a:pPr>
            <a:r>
              <a:rPr lang="en-US" altLang="en-US" sz="1300" dirty="0">
                <a:latin typeface="Times New Roman" panose="02020603050405020304" pitchFamily="18" charset="0"/>
                <a:cs typeface="Times New Roman" panose="02020603050405020304" pitchFamily="18" charset="0"/>
              </a:rPr>
              <a:t> Develop Problem Definition Scope</a:t>
            </a:r>
          </a:p>
          <a:p>
            <a:pPr>
              <a:buFontTx/>
              <a:buChar char="•"/>
            </a:pPr>
            <a:r>
              <a:rPr lang="en-US" altLang="en-US" sz="1300" dirty="0">
                <a:latin typeface="Times New Roman" panose="02020603050405020304" pitchFamily="18" charset="0"/>
                <a:cs typeface="Times New Roman" panose="02020603050405020304" pitchFamily="18" charset="0"/>
              </a:rPr>
              <a:t> Identify focused team and customer members</a:t>
            </a:r>
          </a:p>
          <a:p>
            <a:pPr>
              <a:buFontTx/>
              <a:buChar char="•"/>
            </a:pPr>
            <a:r>
              <a:rPr lang="en-US" altLang="en-US" sz="1300" dirty="0">
                <a:latin typeface="Times New Roman" panose="02020603050405020304" pitchFamily="18" charset="0"/>
                <a:cs typeface="Times New Roman" panose="02020603050405020304" pitchFamily="18" charset="0"/>
              </a:rPr>
              <a:t> Develop process map w/data collection points</a:t>
            </a:r>
          </a:p>
          <a:p>
            <a:pPr>
              <a:buFontTx/>
              <a:buChar char="•"/>
            </a:pPr>
            <a:r>
              <a:rPr lang="en-US" altLang="en-US" sz="1300" dirty="0">
                <a:latin typeface="Times New Roman" panose="02020603050405020304" pitchFamily="18" charset="0"/>
                <a:cs typeface="Times New Roman" panose="02020603050405020304" pitchFamily="18" charset="0"/>
              </a:rPr>
              <a:t> Establish reliable Measurement for baseline data collection. </a:t>
            </a:r>
          </a:p>
          <a:p>
            <a:pPr>
              <a:buFontTx/>
              <a:buChar char="•"/>
            </a:pPr>
            <a:r>
              <a:rPr lang="en-US" altLang="en-US" sz="1300" dirty="0">
                <a:latin typeface="Times New Roman" panose="02020603050405020304" pitchFamily="18" charset="0"/>
                <a:cs typeface="Times New Roman" panose="02020603050405020304" pitchFamily="18" charset="0"/>
              </a:rPr>
              <a:t> Conduct Process Capability</a:t>
            </a:r>
          </a:p>
          <a:p>
            <a:pPr>
              <a:buFontTx/>
              <a:buChar char="•"/>
            </a:pPr>
            <a:r>
              <a:rPr lang="en-US" altLang="en-US" sz="1300" dirty="0">
                <a:latin typeface="Times New Roman" panose="02020603050405020304" pitchFamily="18" charset="0"/>
                <a:cs typeface="Times New Roman" panose="02020603050405020304" pitchFamily="18" charset="0"/>
              </a:rPr>
              <a:t> Develop sampling plan and collect baseline data for Metric reporting</a:t>
            </a:r>
          </a:p>
          <a:p>
            <a:pPr>
              <a:buFontTx/>
              <a:buChar char="•"/>
            </a:pPr>
            <a:r>
              <a:rPr lang="en-US" altLang="en-US" sz="1300" dirty="0">
                <a:latin typeface="Times New Roman" panose="02020603050405020304" pitchFamily="18" charset="0"/>
                <a:cs typeface="Times New Roman" panose="02020603050405020304" pitchFamily="18" charset="0"/>
              </a:rPr>
              <a:t> Evaluate data: Pareto, Multi-</a:t>
            </a:r>
            <a:r>
              <a:rPr lang="en-US" altLang="en-US" sz="1300" dirty="0" err="1">
                <a:latin typeface="Times New Roman" panose="02020603050405020304" pitchFamily="18" charset="0"/>
                <a:cs typeface="Times New Roman" panose="02020603050405020304" pitchFamily="18" charset="0"/>
              </a:rPr>
              <a:t>vari</a:t>
            </a:r>
            <a:r>
              <a:rPr lang="en-US" altLang="en-US" sz="1300" dirty="0">
                <a:latin typeface="Times New Roman" panose="02020603050405020304" pitchFamily="18" charset="0"/>
                <a:cs typeface="Times New Roman" panose="02020603050405020304" pitchFamily="18" charset="0"/>
              </a:rPr>
              <a:t>, Z transform etc.</a:t>
            </a:r>
          </a:p>
          <a:p>
            <a:pPr>
              <a:buFontTx/>
              <a:buChar char="•"/>
            </a:pPr>
            <a:r>
              <a:rPr lang="en-US" altLang="en-US" sz="1300" dirty="0">
                <a:latin typeface="Times New Roman" panose="02020603050405020304" pitchFamily="18" charset="0"/>
                <a:cs typeface="Times New Roman" panose="02020603050405020304" pitchFamily="18" charset="0"/>
              </a:rPr>
              <a:t> Implement improvement actions</a:t>
            </a:r>
          </a:p>
          <a:p>
            <a:pPr>
              <a:buFontTx/>
              <a:buChar char="•"/>
            </a:pPr>
            <a:r>
              <a:rPr lang="en-US" altLang="en-US" sz="1300" dirty="0">
                <a:latin typeface="Times New Roman" panose="02020603050405020304" pitchFamily="18" charset="0"/>
                <a:cs typeface="Times New Roman" panose="02020603050405020304" pitchFamily="18" charset="0"/>
              </a:rPr>
              <a:t> Verify improvement actions are working</a:t>
            </a:r>
          </a:p>
          <a:p>
            <a:pPr>
              <a:buFontTx/>
              <a:buChar char="•"/>
            </a:pPr>
            <a:r>
              <a:rPr lang="en-US" altLang="en-US" sz="1300" dirty="0">
                <a:latin typeface="Times New Roman" panose="02020603050405020304" pitchFamily="18" charset="0"/>
                <a:cs typeface="Times New Roman" panose="02020603050405020304" pitchFamily="18" charset="0"/>
              </a:rPr>
              <a:t> Evaluate Control Plan in 4-6 months after project completion</a:t>
            </a:r>
          </a:p>
          <a:p>
            <a:pPr algn="ctr"/>
            <a:r>
              <a:rPr lang="en-US" altLang="en-US" sz="1300" dirty="0"/>
              <a:t> </a:t>
            </a:r>
          </a:p>
        </p:txBody>
      </p:sp>
    </p:spTree>
    <p:extLst>
      <p:ext uri="{BB962C8B-B14F-4D97-AF65-F5344CB8AC3E}">
        <p14:creationId xmlns:p14="http://schemas.microsoft.com/office/powerpoint/2010/main" val="267930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87405FB1-5ED4-6419-DD25-9F21EA890627}"/>
              </a:ext>
            </a:extLst>
          </p:cNvPr>
          <p:cNvSpPr txBox="1">
            <a:spLocks/>
          </p:cNvSpPr>
          <p:nvPr/>
        </p:nvSpPr>
        <p:spPr>
          <a:xfrm>
            <a:off x="1535335" y="1678822"/>
            <a:ext cx="8214946" cy="48244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Define scope of process</a:t>
            </a:r>
          </a:p>
          <a:p>
            <a:pPr marL="342900" indent="-342900" algn="l">
              <a:buFont typeface="Arial" panose="020B0604020202020204" pitchFamily="34" charset="0"/>
              <a:buChar char="•"/>
            </a:pPr>
            <a:r>
              <a:rPr lang="en-US" dirty="0"/>
              <a:t>Document all tasks or operations needed in the production of a part</a:t>
            </a:r>
          </a:p>
          <a:p>
            <a:pPr marL="342900" indent="-342900" algn="l">
              <a:buFont typeface="Arial" panose="020B0604020202020204" pitchFamily="34" charset="0"/>
              <a:buChar char="•"/>
            </a:pPr>
            <a:r>
              <a:rPr lang="en-US" dirty="0"/>
              <a:t>Document each process step or operation as “value added” or “non-value added”</a:t>
            </a:r>
          </a:p>
          <a:p>
            <a:pPr marL="342900" indent="-342900" algn="l">
              <a:buFont typeface="Arial" panose="020B0604020202020204" pitchFamily="34" charset="0"/>
              <a:buChar char="•"/>
            </a:pPr>
            <a:r>
              <a:rPr lang="en-US" dirty="0"/>
              <a:t>Identify data collection points</a:t>
            </a:r>
          </a:p>
        </p:txBody>
      </p:sp>
    </p:spTree>
    <p:extLst>
      <p:ext uri="{BB962C8B-B14F-4D97-AF65-F5344CB8AC3E}">
        <p14:creationId xmlns:p14="http://schemas.microsoft.com/office/powerpoint/2010/main" val="3825631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2B93B441-72D9-CFCA-0C55-F363F25E65EA}"/>
              </a:ext>
            </a:extLst>
          </p:cNvPr>
          <p:cNvSpPr txBox="1">
            <a:spLocks/>
          </p:cNvSpPr>
          <p:nvPr/>
        </p:nvSpPr>
        <p:spPr>
          <a:xfrm>
            <a:off x="1566041" y="1486208"/>
            <a:ext cx="7942385" cy="48244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Define the customer defect specification for the output being studied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Determine the measurement system needed to identify product defect</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Determine the reliability and accuracy of the measurement system</a:t>
            </a:r>
          </a:p>
        </p:txBody>
      </p:sp>
    </p:spTree>
    <p:extLst>
      <p:ext uri="{BB962C8B-B14F-4D97-AF65-F5344CB8AC3E}">
        <p14:creationId xmlns:p14="http://schemas.microsoft.com/office/powerpoint/2010/main" val="3278131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A2B2A136-7086-95BB-FB32-582BE5A4334F}"/>
              </a:ext>
            </a:extLst>
          </p:cNvPr>
          <p:cNvSpPr txBox="1">
            <a:spLocks/>
          </p:cNvSpPr>
          <p:nvPr/>
        </p:nvSpPr>
        <p:spPr>
          <a:xfrm>
            <a:off x="1513489" y="1757855"/>
            <a:ext cx="6934200" cy="48244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t>Insert pictures if applicable</a:t>
            </a:r>
            <a:endParaRPr lang="en-US" dirty="0"/>
          </a:p>
        </p:txBody>
      </p:sp>
    </p:spTree>
    <p:extLst>
      <p:ext uri="{BB962C8B-B14F-4D97-AF65-F5344CB8AC3E}">
        <p14:creationId xmlns:p14="http://schemas.microsoft.com/office/powerpoint/2010/main" val="164274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14B15240-B434-931B-C0FC-B3963D9535EB}"/>
              </a:ext>
            </a:extLst>
          </p:cNvPr>
          <p:cNvSpPr txBox="1">
            <a:spLocks/>
          </p:cNvSpPr>
          <p:nvPr/>
        </p:nvSpPr>
        <p:spPr>
          <a:xfrm>
            <a:off x="1503282" y="1398760"/>
            <a:ext cx="6934200" cy="482441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Fishbone diagrams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FMEA</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Process Flow</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Cause and Effect Matrix</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Develop data sampling plan or metrics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Evaluate data</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3291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7B5A3FA6-0223-D859-0F9F-CEF834C1B7A4}"/>
              </a:ext>
            </a:extLst>
          </p:cNvPr>
          <p:cNvSpPr txBox="1">
            <a:spLocks/>
          </p:cNvSpPr>
          <p:nvPr/>
        </p:nvSpPr>
        <p:spPr>
          <a:xfrm>
            <a:off x="1513489" y="1398760"/>
            <a:ext cx="6934200" cy="482441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Experiment</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Did experiment yield the results expected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What was learned?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Other changes needed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For each improvement identified relating to the project include:</a:t>
            </a:r>
          </a:p>
          <a:p>
            <a:pPr marL="800100" lvl="1" indent="-342900" algn="l">
              <a:buFont typeface="Arial" panose="020B0604020202020204" pitchFamily="34" charset="0"/>
              <a:buChar char="•"/>
            </a:pPr>
            <a:r>
              <a:rPr lang="en-US" dirty="0"/>
              <a:t>Detailed description of the improvement</a:t>
            </a:r>
          </a:p>
          <a:p>
            <a:pPr marL="800100" lvl="1" indent="-342900" algn="l">
              <a:buFont typeface="Arial" panose="020B0604020202020204" pitchFamily="34" charset="0"/>
              <a:buChar char="•"/>
            </a:pPr>
            <a:r>
              <a:rPr lang="en-US" dirty="0"/>
              <a:t>Evidence the improvement worked</a:t>
            </a:r>
          </a:p>
        </p:txBody>
      </p:sp>
    </p:spTree>
    <p:extLst>
      <p:ext uri="{BB962C8B-B14F-4D97-AF65-F5344CB8AC3E}">
        <p14:creationId xmlns:p14="http://schemas.microsoft.com/office/powerpoint/2010/main" val="327916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11AC5-9339-162F-1AE8-9C34F6F8E538}"/>
              </a:ext>
            </a:extLst>
          </p:cNvPr>
          <p:cNvSpPr/>
          <p:nvPr/>
        </p:nvSpPr>
        <p:spPr>
          <a:xfrm>
            <a:off x="-1" y="0"/>
            <a:ext cx="882869" cy="6858000"/>
          </a:xfrm>
          <a:prstGeom prst="rect">
            <a:avLst/>
          </a:prstGeom>
          <a:solidFill>
            <a:srgbClr val="F1A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1AB2A"/>
              </a:solidFill>
              <a:effectLst/>
              <a:uLnTx/>
              <a:uFillTx/>
              <a:latin typeface="Calibri" panose="020F0502020204030204"/>
              <a:ea typeface="+mn-ea"/>
              <a:cs typeface="+mn-cs"/>
              <a:sym typeface="Arial"/>
            </a:endParaRPr>
          </a:p>
        </p:txBody>
      </p:sp>
      <p:pic>
        <p:nvPicPr>
          <p:cNvPr id="5" name="Picture 4" descr="Shape&#10;&#10;Description automatically generated with low confidence">
            <a:extLst>
              <a:ext uri="{FF2B5EF4-FFF2-40B4-BE49-F238E27FC236}">
                <a16:creationId xmlns:a16="http://schemas.microsoft.com/office/drawing/2014/main" id="{8DBD0B40-4A9E-8653-2E83-767F9B20F543}"/>
              </a:ext>
            </a:extLst>
          </p:cNvPr>
          <p:cNvPicPr>
            <a:picLocks noChangeAspect="1"/>
          </p:cNvPicPr>
          <p:nvPr/>
        </p:nvPicPr>
        <p:blipFill>
          <a:blip r:embed="rId2"/>
          <a:stretch>
            <a:fillRect/>
          </a:stretch>
        </p:blipFill>
        <p:spPr>
          <a:xfrm>
            <a:off x="8721261" y="-1238867"/>
            <a:ext cx="3620206" cy="3359061"/>
          </a:xfrm>
          <a:prstGeom prst="rect">
            <a:avLst/>
          </a:prstGeom>
        </p:spPr>
      </p:pic>
      <p:pic>
        <p:nvPicPr>
          <p:cNvPr id="6" name="Picture 5" descr="A black and white sign&#10;&#10;Description automatically generated with low confidence">
            <a:extLst>
              <a:ext uri="{FF2B5EF4-FFF2-40B4-BE49-F238E27FC236}">
                <a16:creationId xmlns:a16="http://schemas.microsoft.com/office/drawing/2014/main" id="{BA23B2B6-292E-CDCC-CD9C-169B82AEFC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286" y="6223173"/>
            <a:ext cx="1111950" cy="560124"/>
          </a:xfrm>
          <a:prstGeom prst="rect">
            <a:avLst/>
          </a:prstGeom>
        </p:spPr>
      </p:pic>
      <p:sp>
        <p:nvSpPr>
          <p:cNvPr id="2" name="Content Placeholder 2">
            <a:extLst>
              <a:ext uri="{FF2B5EF4-FFF2-40B4-BE49-F238E27FC236}">
                <a16:creationId xmlns:a16="http://schemas.microsoft.com/office/drawing/2014/main" id="{3F4CF40F-5C7C-C3E2-0E7E-9959EEE3BADE}"/>
              </a:ext>
            </a:extLst>
          </p:cNvPr>
          <p:cNvSpPr txBox="1">
            <a:spLocks/>
          </p:cNvSpPr>
          <p:nvPr/>
        </p:nvSpPr>
        <p:spPr>
          <a:xfrm>
            <a:off x="1460938" y="1398760"/>
            <a:ext cx="8223739" cy="48244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Sustain the gains</a:t>
            </a:r>
          </a:p>
          <a:p>
            <a:pPr marL="342900" indent="-342900" algn="l">
              <a:buFont typeface="Arial" panose="020B0604020202020204" pitchFamily="34" charset="0"/>
              <a:buChar char="•"/>
            </a:pPr>
            <a:r>
              <a:rPr lang="en-US" dirty="0"/>
              <a:t>Controls that the improvement stays in place after the project </a:t>
            </a:r>
          </a:p>
          <a:p>
            <a:pPr marL="342900" indent="-342900" algn="l">
              <a:buFont typeface="Arial" panose="020B0604020202020204" pitchFamily="34" charset="0"/>
              <a:buChar char="•"/>
            </a:pPr>
            <a:r>
              <a:rPr lang="en-US" dirty="0"/>
              <a:t>Update control plan and FMEA</a:t>
            </a:r>
          </a:p>
          <a:p>
            <a:pPr marL="342900" indent="-342900" algn="l">
              <a:buFont typeface="Arial" panose="020B0604020202020204" pitchFamily="34" charset="0"/>
              <a:buChar char="•"/>
            </a:pPr>
            <a:r>
              <a:rPr lang="en-US" dirty="0"/>
              <a:t>Reaction plan created if defect comes back</a:t>
            </a:r>
          </a:p>
          <a:p>
            <a:pPr marL="342900" indent="-342900" algn="l">
              <a:buFont typeface="Arial" panose="020B0604020202020204" pitchFamily="34" charset="0"/>
              <a:buChar char="•"/>
            </a:pPr>
            <a:r>
              <a:rPr lang="en-US" dirty="0"/>
              <a:t>Control types:</a:t>
            </a:r>
          </a:p>
          <a:p>
            <a:pPr marL="800100" lvl="1" indent="-342900" algn="l">
              <a:buFont typeface="Arial" panose="020B0604020202020204" pitchFamily="34" charset="0"/>
              <a:buChar char="•"/>
            </a:pPr>
            <a:r>
              <a:rPr lang="en-US" dirty="0"/>
              <a:t>Level 3 control – virtually eliminate the defect.  Examples are controls with PLC, Poke Yoke, location pins</a:t>
            </a:r>
          </a:p>
          <a:p>
            <a:pPr marL="800100" lvl="1" indent="-342900" algn="l">
              <a:buFont typeface="Arial" panose="020B0604020202020204" pitchFamily="34" charset="0"/>
              <a:buChar char="•"/>
            </a:pPr>
            <a:r>
              <a:rPr lang="en-US" dirty="0"/>
              <a:t>Level 2 control – Ability to predict the defect.  Examples are PLC, trend analysis, and SPC</a:t>
            </a:r>
          </a:p>
          <a:p>
            <a:pPr marL="800100" lvl="1" indent="-342900" algn="l">
              <a:buFont typeface="Arial" panose="020B0604020202020204" pitchFamily="34" charset="0"/>
              <a:buChar char="•"/>
            </a:pPr>
            <a:r>
              <a:rPr lang="en-US" dirty="0"/>
              <a:t>Level 1 control – Operator dependent controls.  Examples are verbal and written instructions, operational method sheets</a:t>
            </a:r>
          </a:p>
          <a:p>
            <a:pPr marL="800100" lvl="1" indent="-342900" algn="l">
              <a:buFont typeface="Arial" panose="020B0604020202020204" pitchFamily="34" charset="0"/>
              <a:buChar char="•"/>
            </a:pPr>
            <a:r>
              <a:rPr lang="en-US" dirty="0"/>
              <a:t>Document type: SOP, Checklist, Audit Procedure and requirements, control plan, reaction/troubleshooting plan, training guide.</a:t>
            </a:r>
          </a:p>
        </p:txBody>
      </p:sp>
    </p:spTree>
    <p:extLst>
      <p:ext uri="{BB962C8B-B14F-4D97-AF65-F5344CB8AC3E}">
        <p14:creationId xmlns:p14="http://schemas.microsoft.com/office/powerpoint/2010/main" val="2516822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610</Words>
  <Application>Microsoft Macintosh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Title of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Project</dc:title>
  <dc:creator>Nathan Hulst</dc:creator>
  <cp:lastModifiedBy>Nathan Hulst</cp:lastModifiedBy>
  <cp:revision>1</cp:revision>
  <dcterms:created xsi:type="dcterms:W3CDTF">2022-12-19T16:30:13Z</dcterms:created>
  <dcterms:modified xsi:type="dcterms:W3CDTF">2022-12-19T18:16:25Z</dcterms:modified>
</cp:coreProperties>
</file>